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76" r:id="rId5"/>
    <p:sldId id="2147483593" r:id="rId6"/>
    <p:sldId id="2578" r:id="rId7"/>
    <p:sldId id="259" r:id="rId8"/>
  </p:sldIdLst>
  <p:sldSz cx="18288000" cy="10287000"/>
  <p:notesSz cx="6858000" cy="9144000"/>
  <p:embeddedFontLst>
    <p:embeddedFont>
      <p:font typeface="Bricolage Grotesque" panose="020B0604020202020204" charset="0"/>
      <p:regular r:id="rId10"/>
    </p:embeddedFont>
    <p:embeddedFont>
      <p:font typeface="Montserrat Ultra-Bold" panose="020B0604020202020204" charset="0"/>
      <p:regular r:id="rId11"/>
    </p:embeddedFont>
    <p:embeddedFont>
      <p:font typeface="Segoe UI" panose="020B0502040204020203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727"/>
    <a:srgbClr val="F2D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1646" autoAdjust="0"/>
  </p:normalViewPr>
  <p:slideViewPr>
    <p:cSldViewPr>
      <p:cViewPr>
        <p:scale>
          <a:sx n="100" d="100"/>
          <a:sy n="100" d="100"/>
        </p:scale>
        <p:origin x="654" y="-14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2BB18-D5D9-4430-98AC-699961D90B1B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70FDE-F732-48A2-BE78-B04768E61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73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70FDE-F732-48A2-BE78-B04768E614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03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70FDE-F732-48A2-BE78-B04768E614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15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A7CAE93-30EE-408F-92A6-7C6356428C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966718" cy="10287000"/>
          </a:xfrm>
          <a:prstGeom prst="snip1Rect">
            <a:avLst/>
          </a:prstGeo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6898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79585" y="2151555"/>
            <a:ext cx="16527780" cy="228370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41753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rincon" TargetMode="External"/><Relationship Id="rId13" Type="http://schemas.openxmlformats.org/officeDocument/2006/relationships/image" Target="../media/image18.png"/><Relationship Id="rId3" Type="http://schemas.openxmlformats.org/officeDocument/2006/relationships/image" Target="../media/image8.jpeg"/><Relationship Id="rId7" Type="http://schemas.openxmlformats.org/officeDocument/2006/relationships/image" Target="../media/image15.jpe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fif"/><Relationship Id="rId11" Type="http://schemas.openxmlformats.org/officeDocument/2006/relationships/image" Target="../media/image16.png"/><Relationship Id="rId5" Type="http://schemas.openxmlformats.org/officeDocument/2006/relationships/image" Target="../media/image13.svg"/><Relationship Id="rId15" Type="http://schemas.openxmlformats.org/officeDocument/2006/relationships/image" Target="../media/image20.png"/><Relationship Id="rId10" Type="http://schemas.openxmlformats.org/officeDocument/2006/relationships/hyperlink" Target="https://github.com/erincon01" TargetMode="External"/><Relationship Id="rId4" Type="http://schemas.openxmlformats.org/officeDocument/2006/relationships/image" Target="../media/image12.png"/><Relationship Id="rId9" Type="http://schemas.openxmlformats.org/officeDocument/2006/relationships/hyperlink" Target="https://www.linkedin.com/in/erincon/" TargetMode="External"/><Relationship Id="rId1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6.svg"/><Relationship Id="rId18" Type="http://schemas.openxmlformats.org/officeDocument/2006/relationships/image" Target="../media/image39.png"/><Relationship Id="rId3" Type="http://schemas.openxmlformats.org/officeDocument/2006/relationships/image" Target="../media/image30.svg"/><Relationship Id="rId7" Type="http://schemas.openxmlformats.org/officeDocument/2006/relationships/image" Target="../media/image32.svg"/><Relationship Id="rId12" Type="http://schemas.openxmlformats.org/officeDocument/2006/relationships/image" Target="../media/image35.png"/><Relationship Id="rId17" Type="http://schemas.openxmlformats.org/officeDocument/2006/relationships/image" Target="../media/image27.svg"/><Relationship Id="rId2" Type="http://schemas.openxmlformats.org/officeDocument/2006/relationships/image" Target="../media/image29.png"/><Relationship Id="rId16" Type="http://schemas.openxmlformats.org/officeDocument/2006/relationships/image" Target="../media/image26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11" Type="http://schemas.openxmlformats.org/officeDocument/2006/relationships/image" Target="../media/image34.svg"/><Relationship Id="rId5" Type="http://schemas.openxmlformats.org/officeDocument/2006/relationships/image" Target="../media/image23.sv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19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2.png"/><Relationship Id="rId7" Type="http://schemas.openxmlformats.org/officeDocument/2006/relationships/hyperlink" Target="https://github.com/erincon0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6.png"/><Relationship Id="rId7" Type="http://schemas.openxmlformats.org/officeDocument/2006/relationships/image" Target="../media/image5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hyperlink" Target="https://www2.cruzroja.es/colabora" TargetMode="External"/><Relationship Id="rId4" Type="http://schemas.openxmlformats.org/officeDocument/2006/relationships/image" Target="../media/image47.sv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4382" r="-8262" b="-2130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014734" y="8549102"/>
            <a:ext cx="7023524" cy="974212"/>
            <a:chOff x="0" y="0"/>
            <a:chExt cx="5035797" cy="698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35797" cy="698500"/>
            </a:xfrm>
            <a:custGeom>
              <a:avLst/>
              <a:gdLst/>
              <a:ahLst/>
              <a:cxnLst/>
              <a:rect l="l" t="t" r="r" b="b"/>
              <a:pathLst>
                <a:path w="5035797" h="698500">
                  <a:moveTo>
                    <a:pt x="5035797" y="349250"/>
                  </a:moveTo>
                  <a:lnTo>
                    <a:pt x="483259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832597" y="0"/>
                  </a:lnTo>
                  <a:lnTo>
                    <a:pt x="5035797" y="349250"/>
                  </a:lnTo>
                  <a:close/>
                </a:path>
              </a:pathLst>
            </a:custGeom>
            <a:solidFill>
              <a:srgbClr val="FFB72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38100"/>
              <a:ext cx="4807197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40216" y="8549102"/>
            <a:ext cx="7320860" cy="974212"/>
            <a:chOff x="0" y="0"/>
            <a:chExt cx="5248984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48984" cy="698500"/>
            </a:xfrm>
            <a:custGeom>
              <a:avLst/>
              <a:gdLst/>
              <a:ahLst/>
              <a:cxnLst/>
              <a:rect l="l" t="t" r="r" b="b"/>
              <a:pathLst>
                <a:path w="5248984" h="698500">
                  <a:moveTo>
                    <a:pt x="5248984" y="349250"/>
                  </a:moveTo>
                  <a:lnTo>
                    <a:pt x="5045784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045784" y="0"/>
                  </a:lnTo>
                  <a:lnTo>
                    <a:pt x="5248984" y="349250"/>
                  </a:lnTo>
                  <a:close/>
                </a:path>
              </a:pathLst>
            </a:custGeom>
            <a:solidFill>
              <a:srgbClr val="FF090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5020384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746873" y="8549102"/>
            <a:ext cx="8631232" cy="974212"/>
            <a:chOff x="0" y="0"/>
            <a:chExt cx="6188508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88508" cy="698500"/>
            </a:xfrm>
            <a:custGeom>
              <a:avLst/>
              <a:gdLst/>
              <a:ahLst/>
              <a:cxnLst/>
              <a:rect l="l" t="t" r="r" b="b"/>
              <a:pathLst>
                <a:path w="6188508" h="698500">
                  <a:moveTo>
                    <a:pt x="6188508" y="349250"/>
                  </a:moveTo>
                  <a:lnTo>
                    <a:pt x="598530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985308" y="0"/>
                  </a:lnTo>
                  <a:lnTo>
                    <a:pt x="6188508" y="349250"/>
                  </a:lnTo>
                  <a:close/>
                </a:path>
              </a:pathLst>
            </a:custGeom>
            <a:solidFill>
              <a:srgbClr val="FFB72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595990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981248" y="0"/>
            <a:ext cx="8306752" cy="10287000"/>
          </a:xfrm>
          <a:custGeom>
            <a:avLst/>
            <a:gdLst/>
            <a:ahLst/>
            <a:cxnLst/>
            <a:rect l="l" t="t" r="r" b="b"/>
            <a:pathLst>
              <a:path w="8306752" h="10287000">
                <a:moveTo>
                  <a:pt x="0" y="0"/>
                </a:moveTo>
                <a:lnTo>
                  <a:pt x="8306752" y="0"/>
                </a:lnTo>
                <a:lnTo>
                  <a:pt x="83067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1194353" y="1206823"/>
            <a:ext cx="7873354" cy="787335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5"/>
              <a:stretch>
                <a:fillRect l="-776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81248" y="-2631394"/>
            <a:ext cx="5262789" cy="526278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090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649383" y="1488844"/>
            <a:ext cx="2525742" cy="1698343"/>
          </a:xfrm>
          <a:custGeom>
            <a:avLst/>
            <a:gdLst/>
            <a:ahLst/>
            <a:cxnLst/>
            <a:rect l="l" t="t" r="r" b="b"/>
            <a:pathLst>
              <a:path w="2525742" h="1698343">
                <a:moveTo>
                  <a:pt x="0" y="0"/>
                </a:moveTo>
                <a:lnTo>
                  <a:pt x="2525741" y="0"/>
                </a:lnTo>
                <a:lnTo>
                  <a:pt x="2525741" y="1698343"/>
                </a:lnTo>
                <a:lnTo>
                  <a:pt x="0" y="16983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743412" y="5413739"/>
            <a:ext cx="2825331" cy="2865125"/>
          </a:xfrm>
          <a:custGeom>
            <a:avLst/>
            <a:gdLst/>
            <a:ahLst/>
            <a:cxnLst/>
            <a:rect l="l" t="t" r="r" b="b"/>
            <a:pathLst>
              <a:path w="2825331" h="2865125">
                <a:moveTo>
                  <a:pt x="0" y="0"/>
                </a:moveTo>
                <a:lnTo>
                  <a:pt x="2825331" y="0"/>
                </a:lnTo>
                <a:lnTo>
                  <a:pt x="2825331" y="2865124"/>
                </a:lnTo>
                <a:lnTo>
                  <a:pt x="0" y="28651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4326301" y="7110906"/>
            <a:ext cx="4365652" cy="1025928"/>
          </a:xfrm>
          <a:custGeom>
            <a:avLst/>
            <a:gdLst/>
            <a:ahLst/>
            <a:cxnLst/>
            <a:rect l="l" t="t" r="r" b="b"/>
            <a:pathLst>
              <a:path w="4365652" h="1025928">
                <a:moveTo>
                  <a:pt x="0" y="0"/>
                </a:moveTo>
                <a:lnTo>
                  <a:pt x="4365653" y="0"/>
                </a:lnTo>
                <a:lnTo>
                  <a:pt x="4365653" y="1025928"/>
                </a:lnTo>
                <a:lnTo>
                  <a:pt x="0" y="10259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38009" y="3421317"/>
            <a:ext cx="10343099" cy="102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MARATÓN DE CHARLAS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37867" y="4289452"/>
            <a:ext cx="9811363" cy="854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FF0909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PRO-AYUDA POR LA DANA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842" y="8732999"/>
            <a:ext cx="6273716" cy="587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4"/>
              </a:lnSpc>
            </a:pPr>
            <a:r>
              <a:rPr lang="en-US" sz="3787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Comunidad de datos unida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4382" r="-8262" b="-213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V="1">
            <a:off x="10421147" y="0"/>
            <a:ext cx="7866853" cy="12462342"/>
          </a:xfrm>
          <a:custGeom>
            <a:avLst/>
            <a:gdLst/>
            <a:ahLst/>
            <a:cxnLst/>
            <a:rect l="l" t="t" r="r" b="b"/>
            <a:pathLst>
              <a:path w="7866853" h="12462342">
                <a:moveTo>
                  <a:pt x="0" y="12462342"/>
                </a:moveTo>
                <a:lnTo>
                  <a:pt x="7866853" y="12462342"/>
                </a:lnTo>
                <a:lnTo>
                  <a:pt x="7866853" y="0"/>
                </a:lnTo>
                <a:lnTo>
                  <a:pt x="0" y="0"/>
                </a:lnTo>
                <a:lnTo>
                  <a:pt x="0" y="1246234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4189874"/>
            <a:ext cx="9392447" cy="42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79"/>
              </a:lnSpc>
            </a:pPr>
            <a:r>
              <a:rPr lang="en-US" sz="2703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Los invitamos a colaborar por el siguiente QR: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343829" y="2151142"/>
            <a:ext cx="7470664" cy="747066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5"/>
              <a:stretch>
                <a:fillRect l="-293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33046" y="7565667"/>
            <a:ext cx="5442665" cy="544266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090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1901266"/>
            <a:ext cx="9392447" cy="207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FF0909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RECUERDEN QUE TODOS LOS FONDOS SERAN DESTINADOS A LA CRUZ ROJA</a:t>
            </a:r>
          </a:p>
        </p:txBody>
      </p:sp>
      <p:sp>
        <p:nvSpPr>
          <p:cNvPr id="11" name="Freeform 11"/>
          <p:cNvSpPr/>
          <p:nvPr/>
        </p:nvSpPr>
        <p:spPr>
          <a:xfrm>
            <a:off x="3156674" y="5111587"/>
            <a:ext cx="4089120" cy="4146713"/>
          </a:xfrm>
          <a:custGeom>
            <a:avLst/>
            <a:gdLst/>
            <a:ahLst/>
            <a:cxnLst/>
            <a:rect l="l" t="t" r="r" b="b"/>
            <a:pathLst>
              <a:path w="4089120" h="4146713">
                <a:moveTo>
                  <a:pt x="0" y="0"/>
                </a:moveTo>
                <a:lnTo>
                  <a:pt x="4089120" y="0"/>
                </a:lnTo>
                <a:lnTo>
                  <a:pt x="4089120" y="4146713"/>
                </a:lnTo>
                <a:lnTo>
                  <a:pt x="0" y="4146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382" r="-8262" b="-2130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flipH="1">
            <a:off x="0" y="274996"/>
            <a:ext cx="8585294" cy="10012004"/>
          </a:xfrm>
          <a:custGeom>
            <a:avLst/>
            <a:gdLst/>
            <a:ahLst/>
            <a:cxnLst/>
            <a:rect l="l" t="t" r="r" b="b"/>
            <a:pathLst>
              <a:path w="8585294" h="10012004">
                <a:moveTo>
                  <a:pt x="8585294" y="0"/>
                </a:moveTo>
                <a:lnTo>
                  <a:pt x="0" y="0"/>
                </a:lnTo>
                <a:lnTo>
                  <a:pt x="0" y="10012004"/>
                </a:lnTo>
                <a:lnTo>
                  <a:pt x="8585294" y="10012004"/>
                </a:lnTo>
                <a:lnTo>
                  <a:pt x="85852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99842" y="-3005786"/>
            <a:ext cx="6011572" cy="601157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090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6" name="Picture 25" descr="A person in a blue shirt giving a presentation&#10;&#10;Description automatically generated">
            <a:extLst>
              <a:ext uri="{FF2B5EF4-FFF2-40B4-BE49-F238E27FC236}">
                <a16:creationId xmlns:a16="http://schemas.microsoft.com/office/drawing/2014/main" id="{2E1C7E96-37DF-5DBD-ACA1-EBCD4C1A47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8500"/>
            <a:ext cx="5334000" cy="5334000"/>
          </a:xfrm>
          <a:prstGeom prst="diamond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effectLst>
            <a:outerShdw blurRad="50800" dist="1397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B49F2837-7A5D-E3FA-FA4F-47ECBDB5B236}"/>
              </a:ext>
            </a:extLst>
          </p:cNvPr>
          <p:cNvGrpSpPr/>
          <p:nvPr/>
        </p:nvGrpSpPr>
        <p:grpSpPr>
          <a:xfrm>
            <a:off x="9067800" y="6972300"/>
            <a:ext cx="7848600" cy="2286000"/>
            <a:chOff x="9067800" y="7200900"/>
            <a:chExt cx="7848600" cy="2286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CB74794-A0C5-53D6-9B23-6FB8DEB7F587}"/>
                </a:ext>
              </a:extLst>
            </p:cNvPr>
            <p:cNvSpPr/>
            <p:nvPr/>
          </p:nvSpPr>
          <p:spPr>
            <a:xfrm>
              <a:off x="9067800" y="7200900"/>
              <a:ext cx="7848600" cy="2286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3C5CAAC-76E5-500F-02F0-FA1EAA9303EF}"/>
                </a:ext>
              </a:extLst>
            </p:cNvPr>
            <p:cNvGrpSpPr/>
            <p:nvPr/>
          </p:nvGrpSpPr>
          <p:grpSpPr>
            <a:xfrm>
              <a:off x="9372600" y="7562850"/>
              <a:ext cx="6827969" cy="1594131"/>
              <a:chOff x="9372600" y="7562850"/>
              <a:chExt cx="6827969" cy="1594131"/>
            </a:xfrm>
          </p:grpSpPr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04F1DEFB-BD3E-0378-CA7E-8721D28CD834}"/>
                  </a:ext>
                </a:extLst>
              </p:cNvPr>
              <p:cNvSpPr txBox="1"/>
              <p:nvPr/>
            </p:nvSpPr>
            <p:spPr>
              <a:xfrm>
                <a:off x="10058400" y="7581900"/>
                <a:ext cx="4453463" cy="42062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 algn="just">
                  <a:lnSpc>
                    <a:spcPts val="3379"/>
                  </a:lnSpc>
                  <a:defRPr sz="2703">
                    <a:solidFill>
                      <a:srgbClr val="000000"/>
                    </a:solidFill>
                    <a:latin typeface="Bricolage Grotesque"/>
                    <a:ea typeface="Bricolage Grotesque"/>
                    <a:cs typeface="Bricolage Grotesque"/>
                  </a:defRPr>
                </a:lvl1pPr>
              </a:lstStyle>
              <a:p>
                <a:r>
                  <a:rPr lang="es-ES" dirty="0">
                    <a:hlinkClick r:id="rId8"/>
                  </a:rPr>
                  <a:t>https://twitter.com/</a:t>
                </a:r>
                <a:r>
                  <a:rPr lang="es-ES" dirty="0">
                    <a:highlight>
                      <a:srgbClr val="FFFF00"/>
                    </a:highlight>
                    <a:hlinkClick r:id="rId8"/>
                  </a:rPr>
                  <a:t>erincon</a:t>
                </a:r>
                <a:r>
                  <a:rPr lang="es-ES" dirty="0">
                    <a:highlight>
                      <a:srgbClr val="FFFF00"/>
                    </a:highlight>
                  </a:rPr>
                  <a:t> </a:t>
                </a:r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4D70D782-EA8E-CB21-86E1-1EEE3B279002}"/>
                  </a:ext>
                </a:extLst>
              </p:cNvPr>
              <p:cNvSpPr txBox="1"/>
              <p:nvPr/>
            </p:nvSpPr>
            <p:spPr>
              <a:xfrm>
                <a:off x="9982200" y="8115300"/>
                <a:ext cx="6218369" cy="5082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703">
                    <a:solidFill>
                      <a:srgbClr val="000000"/>
                    </a:solidFill>
                    <a:latin typeface="Bricolage Grotesque"/>
                  </a:defRPr>
                </a:lvl1pPr>
              </a:lstStyle>
              <a:p>
                <a:r>
                  <a:rPr lang="es-ES" dirty="0">
                    <a:hlinkClick r:id="rId9"/>
                  </a:rPr>
                  <a:t>https://www.linkedin.com/in/</a:t>
                </a:r>
                <a:r>
                  <a:rPr lang="es-ES" dirty="0">
                    <a:highlight>
                      <a:srgbClr val="FFFF00"/>
                    </a:highlight>
                    <a:hlinkClick r:id="rId9"/>
                  </a:rPr>
                  <a:t>erincon/</a:t>
                </a:r>
                <a:r>
                  <a:rPr lang="es-ES" dirty="0"/>
                  <a:t> </a:t>
                </a:r>
              </a:p>
            </p:txBody>
          </p: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F40A048C-8DC8-CABC-4BAE-7BCF67314E97}"/>
                  </a:ext>
                </a:extLst>
              </p:cNvPr>
              <p:cNvSpPr txBox="1"/>
              <p:nvPr/>
            </p:nvSpPr>
            <p:spPr>
              <a:xfrm>
                <a:off x="9982200" y="8648700"/>
                <a:ext cx="4892686" cy="5082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703">
                    <a:solidFill>
                      <a:srgbClr val="000000"/>
                    </a:solidFill>
                    <a:latin typeface="Bricolage Grotesque"/>
                  </a:defRPr>
                </a:lvl1pPr>
              </a:lstStyle>
              <a:p>
                <a:r>
                  <a:rPr lang="es-ES" dirty="0">
                    <a:hlinkClick r:id="rId10"/>
                  </a:rPr>
                  <a:t>https://github.com/</a:t>
                </a:r>
                <a:r>
                  <a:rPr lang="es-ES" dirty="0">
                    <a:highlight>
                      <a:srgbClr val="FFFF00"/>
                    </a:highlight>
                    <a:hlinkClick r:id="rId10"/>
                  </a:rPr>
                  <a:t>erincon01</a:t>
                </a:r>
                <a:r>
                  <a:rPr lang="es-ES" dirty="0"/>
                  <a:t> </a:t>
                </a:r>
              </a:p>
            </p:txBody>
          </p:sp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E47644CE-94D4-FCAB-1F34-D1D115535A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446816" y="8724900"/>
                <a:ext cx="382984" cy="381000"/>
              </a:xfrm>
              <a:prstGeom prst="rect">
                <a:avLst/>
              </a:prstGeom>
            </p:spPr>
          </p:pic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E983B4BE-9689-DB70-5F59-9F75BDD21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372600" y="8115300"/>
                <a:ext cx="476250" cy="476250"/>
              </a:xfrm>
              <a:prstGeom prst="rect">
                <a:avLst/>
              </a:prstGeom>
            </p:spPr>
          </p:pic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B878CD4D-9254-36A7-839D-AAD848DB4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372600" y="7562850"/>
                <a:ext cx="476250" cy="476250"/>
              </a:xfrm>
              <a:prstGeom prst="rect">
                <a:avLst/>
              </a:prstGeom>
            </p:spPr>
          </p:pic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58070FBF-229A-49F3-2D51-13BECFE37065}"/>
              </a:ext>
            </a:extLst>
          </p:cNvPr>
          <p:cNvSpPr/>
          <p:nvPr/>
        </p:nvSpPr>
        <p:spPr>
          <a:xfrm>
            <a:off x="7391400" y="1943100"/>
            <a:ext cx="9525000" cy="426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9"/>
          <p:cNvSpPr txBox="1"/>
          <p:nvPr/>
        </p:nvSpPr>
        <p:spPr>
          <a:xfrm>
            <a:off x="7924800" y="4457700"/>
            <a:ext cx="8294429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20 años en { Data – Microsoft – SQL Server }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Desarrollador // Arquitecto // Consultor // Director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Escalabilidad, Rendimiento, HA, 24x7, Azure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66853" y="1815541"/>
            <a:ext cx="8135147" cy="1267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435"/>
              </a:lnSpc>
              <a:spcBef>
                <a:spcPct val="0"/>
              </a:spcBef>
            </a:pPr>
            <a:r>
              <a:rPr lang="en-US" sz="4800" dirty="0">
                <a:solidFill>
                  <a:srgbClr val="FF0909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Eladio Rincón Herrera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C7171CC-1D72-3628-DA00-9B494D9AB1F6}"/>
              </a:ext>
            </a:extLst>
          </p:cNvPr>
          <p:cNvSpPr txBox="1"/>
          <p:nvPr/>
        </p:nvSpPr>
        <p:spPr>
          <a:xfrm>
            <a:off x="7893582" y="2527523"/>
            <a:ext cx="8825318" cy="1185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1435"/>
              </a:lnSpc>
              <a:spcBef>
                <a:spcPct val="0"/>
              </a:spcBef>
              <a:defRPr sz="7200" b="1">
                <a:solidFill>
                  <a:srgbClr val="FF0909"/>
                </a:solidFill>
                <a:latin typeface="Montserrat Ultra-Bold"/>
                <a:ea typeface="Montserrat Ultra-Bold"/>
                <a:cs typeface="Montserrat Ultra-Bold"/>
              </a:defRPr>
            </a:lvl1pPr>
          </a:lstStyle>
          <a:p>
            <a:r>
              <a:rPr lang="es-ES" sz="2800" dirty="0">
                <a:solidFill>
                  <a:srgbClr val="FFB727"/>
                </a:solidFill>
              </a:rPr>
              <a:t>Data &amp; Cloud Director Verne </a:t>
            </a:r>
            <a:r>
              <a:rPr lang="es-ES" sz="2800" dirty="0" err="1">
                <a:solidFill>
                  <a:srgbClr val="FFB727"/>
                </a:solidFill>
              </a:rPr>
              <a:t>Tech</a:t>
            </a:r>
            <a:endParaRPr lang="es-ES" sz="2800" dirty="0">
              <a:solidFill>
                <a:srgbClr val="FFB727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F2AA50D-C147-1E1B-DED0-AB3A201C6D80}"/>
              </a:ext>
            </a:extLst>
          </p:cNvPr>
          <p:cNvCxnSpPr>
            <a:cxnSpLocks/>
          </p:cNvCxnSpPr>
          <p:nvPr/>
        </p:nvCxnSpPr>
        <p:spPr>
          <a:xfrm>
            <a:off x="7391400" y="4000500"/>
            <a:ext cx="95250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017DA3C-4FEC-CF3C-7ABD-F782E05F2526}"/>
              </a:ext>
            </a:extLst>
          </p:cNvPr>
          <p:cNvSpPr/>
          <p:nvPr/>
        </p:nvSpPr>
        <p:spPr>
          <a:xfrm>
            <a:off x="9144000" y="5905500"/>
            <a:ext cx="7848600" cy="3276600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EEDEA86-BC92-50DD-F3BB-0CBAE74E8A47}"/>
              </a:ext>
            </a:extLst>
          </p:cNvPr>
          <p:cNvSpPr/>
          <p:nvPr/>
        </p:nvSpPr>
        <p:spPr>
          <a:xfrm>
            <a:off x="9296400" y="6819900"/>
            <a:ext cx="7696200" cy="228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89338E6-EFE8-EB71-C891-1D0A5BCAAECF}"/>
              </a:ext>
            </a:extLst>
          </p:cNvPr>
          <p:cNvSpPr/>
          <p:nvPr/>
        </p:nvSpPr>
        <p:spPr>
          <a:xfrm>
            <a:off x="11658600" y="3086100"/>
            <a:ext cx="2743200" cy="1295400"/>
          </a:xfrm>
          <a:prstGeom prst="rightArrow">
            <a:avLst>
              <a:gd name="adj1" fmla="val 50000"/>
              <a:gd name="adj2" fmla="val 54277"/>
            </a:avLst>
          </a:prstGeom>
          <a:gradFill flip="none" rotWithShape="1">
            <a:gsLst>
              <a:gs pos="0">
                <a:srgbClr val="FFB727">
                  <a:tint val="66000"/>
                  <a:satMod val="160000"/>
                </a:srgbClr>
              </a:gs>
              <a:gs pos="50000">
                <a:srgbClr val="FFB727">
                  <a:tint val="44500"/>
                  <a:satMod val="160000"/>
                </a:srgbClr>
              </a:gs>
              <a:gs pos="100000">
                <a:srgbClr val="FFB727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96F30E-FA3A-4AE6-94FE-CADA1F1AFB52}"/>
              </a:ext>
            </a:extLst>
          </p:cNvPr>
          <p:cNvSpPr txBox="1">
            <a:spLocks/>
          </p:cNvSpPr>
          <p:nvPr/>
        </p:nvSpPr>
        <p:spPr>
          <a:xfrm>
            <a:off x="9220200" y="571500"/>
            <a:ext cx="7315199" cy="1669829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>
                <a:solidFill>
                  <a:srgbClr val="FF0000"/>
                </a:solidFill>
              </a:rPr>
              <a:t>Ejemplo práctico de uso de </a:t>
            </a:r>
            <a:r>
              <a:rPr lang="es-ES" sz="5400" dirty="0" err="1">
                <a:solidFill>
                  <a:srgbClr val="FF0000"/>
                </a:solidFill>
              </a:rPr>
              <a:t>Power</a:t>
            </a:r>
            <a:r>
              <a:rPr lang="es-ES" sz="5400" dirty="0">
                <a:solidFill>
                  <a:srgbClr val="FF0000"/>
                </a:solidFill>
              </a:rPr>
              <a:t> BI para un DBA</a:t>
            </a:r>
            <a:endParaRPr lang="en-ID" sz="5400" dirty="0">
              <a:solidFill>
                <a:srgbClr val="FF0000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C87736D-41A7-3973-4441-BF5A0EF9778D}"/>
              </a:ext>
            </a:extLst>
          </p:cNvPr>
          <p:cNvGrpSpPr/>
          <p:nvPr/>
        </p:nvGrpSpPr>
        <p:grpSpPr>
          <a:xfrm>
            <a:off x="9601200" y="2628900"/>
            <a:ext cx="1752600" cy="2209800"/>
            <a:chOff x="8382000" y="4914900"/>
            <a:chExt cx="3886200" cy="48768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398558-2B82-B87D-CAB7-C36CE206CB58}"/>
                </a:ext>
              </a:extLst>
            </p:cNvPr>
            <p:cNvSpPr/>
            <p:nvPr/>
          </p:nvSpPr>
          <p:spPr>
            <a:xfrm>
              <a:off x="8382000" y="4914900"/>
              <a:ext cx="3886200" cy="48768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0F71BB5-0C85-BE03-057B-720A9C6E5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25000" y="5448300"/>
              <a:ext cx="1295400" cy="12954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FB25ECB-D411-EF54-35D6-26FD5001E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10600" y="7200900"/>
              <a:ext cx="3352800" cy="230761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6" name="Picture Placeholder 15" descr="A person looking at a computer screen&#10;&#10;Description automatically generated">
            <a:extLst>
              <a:ext uri="{FF2B5EF4-FFF2-40B4-BE49-F238E27FC236}">
                <a16:creationId xmlns:a16="http://schemas.microsoft.com/office/drawing/2014/main" id="{070F237C-EB71-F1A3-8D39-3C7DE87829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0" r="6420"/>
          <a:stretch>
            <a:fillRect/>
          </a:stretch>
        </p:blipFill>
        <p:spPr>
          <a:xfrm>
            <a:off x="0" y="0"/>
            <a:ext cx="8229600" cy="10287000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A1CCA07-347F-B134-AE81-2A681CF53D33}"/>
              </a:ext>
            </a:extLst>
          </p:cNvPr>
          <p:cNvGrpSpPr/>
          <p:nvPr/>
        </p:nvGrpSpPr>
        <p:grpSpPr>
          <a:xfrm>
            <a:off x="14706600" y="2628900"/>
            <a:ext cx="1905000" cy="2209800"/>
            <a:chOff x="13944600" y="4914900"/>
            <a:chExt cx="3962400" cy="48768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EE4BD36-65AF-D63E-0A66-C9808953593D}"/>
                </a:ext>
              </a:extLst>
            </p:cNvPr>
            <p:cNvSpPr/>
            <p:nvPr/>
          </p:nvSpPr>
          <p:spPr>
            <a:xfrm>
              <a:off x="13944600" y="4914900"/>
              <a:ext cx="3962400" cy="48768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80C53FB-7EA2-7CAA-512D-8E519675D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316200" y="5524500"/>
              <a:ext cx="1143000" cy="11430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B8AA721-AF16-00A4-5B85-106A1E0F7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173200" y="7277100"/>
              <a:ext cx="3657600" cy="205419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3EE826D-AEE5-35DD-41C8-C0CA0457F760}"/>
              </a:ext>
            </a:extLst>
          </p:cNvPr>
          <p:cNvSpPr txBox="1"/>
          <p:nvPr/>
        </p:nvSpPr>
        <p:spPr>
          <a:xfrm>
            <a:off x="9419924" y="7048500"/>
            <a:ext cx="749647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sz="2800" dirty="0"/>
              <a:t>Automatización y actualización en tiempo real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800" dirty="0"/>
              <a:t>Mejor gestión de grandes volúmenes de datos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800" dirty="0"/>
              <a:t>Visualización avanzada e interactiva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800" dirty="0"/>
              <a:t>Seguridad y control de acceso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63CA6D-12B1-54A2-945D-113C3A4FAC6D}"/>
              </a:ext>
            </a:extLst>
          </p:cNvPr>
          <p:cNvSpPr txBox="1"/>
          <p:nvPr/>
        </p:nvSpPr>
        <p:spPr>
          <a:xfrm>
            <a:off x="14859000" y="6057900"/>
            <a:ext cx="1933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BENEFICIOS</a:t>
            </a:r>
          </a:p>
        </p:txBody>
      </p:sp>
    </p:spTree>
    <p:extLst>
      <p:ext uri="{BB962C8B-B14F-4D97-AF65-F5344CB8AC3E}">
        <p14:creationId xmlns:p14="http://schemas.microsoft.com/office/powerpoint/2010/main" val="235001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AB4C0D96-4091-9C45-533D-554B4C61FD86}"/>
              </a:ext>
            </a:extLst>
          </p:cNvPr>
          <p:cNvSpPr/>
          <p:nvPr/>
        </p:nvSpPr>
        <p:spPr>
          <a:xfrm>
            <a:off x="533400" y="266700"/>
            <a:ext cx="9220200" cy="1371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7CDA9F52-558F-D46A-8297-17FFF5CAF82E}"/>
              </a:ext>
            </a:extLst>
          </p:cNvPr>
          <p:cNvCxnSpPr>
            <a:cxnSpLocks/>
          </p:cNvCxnSpPr>
          <p:nvPr/>
        </p:nvCxnSpPr>
        <p:spPr>
          <a:xfrm>
            <a:off x="5562600" y="3530600"/>
            <a:ext cx="914400" cy="12700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CD6270E7-CCD5-7AD0-D6E6-EF94E93C5402}"/>
              </a:ext>
            </a:extLst>
          </p:cNvPr>
          <p:cNvSpPr/>
          <p:nvPr/>
        </p:nvSpPr>
        <p:spPr bwMode="auto">
          <a:xfrm>
            <a:off x="4191000" y="3009900"/>
            <a:ext cx="1600200" cy="1524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398708" fontAlgn="base">
              <a:spcBef>
                <a:spcPct val="0"/>
              </a:spcBef>
              <a:spcAft>
                <a:spcPct val="0"/>
              </a:spcAft>
            </a:pPr>
            <a:endParaRPr lang="es-ES" sz="3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AB60FD0F-F0B5-5A28-6AD1-5BBE87E55564}"/>
              </a:ext>
            </a:extLst>
          </p:cNvPr>
          <p:cNvSpPr/>
          <p:nvPr/>
        </p:nvSpPr>
        <p:spPr>
          <a:xfrm>
            <a:off x="8305800" y="4610100"/>
            <a:ext cx="990600" cy="1447800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2B82BED-2F9A-972C-A434-21C0BF2E6302}"/>
              </a:ext>
            </a:extLst>
          </p:cNvPr>
          <p:cNvSpPr/>
          <p:nvPr/>
        </p:nvSpPr>
        <p:spPr bwMode="auto">
          <a:xfrm>
            <a:off x="6629400" y="2552700"/>
            <a:ext cx="4572000" cy="2362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398708" fontAlgn="base">
              <a:spcBef>
                <a:spcPct val="0"/>
              </a:spcBef>
              <a:spcAft>
                <a:spcPct val="0"/>
              </a:spcAft>
            </a:pPr>
            <a:endParaRPr lang="es-ES" sz="3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7C6DCA01-FC8D-90FF-F059-D65A7C42EF68}"/>
              </a:ext>
            </a:extLst>
          </p:cNvPr>
          <p:cNvCxnSpPr>
            <a:cxnSpLocks/>
          </p:cNvCxnSpPr>
          <p:nvPr/>
        </p:nvCxnSpPr>
        <p:spPr>
          <a:xfrm flipV="1">
            <a:off x="9601200" y="8581857"/>
            <a:ext cx="2895600" cy="304800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2F0374DB-8F1A-B664-4ACD-44BBD425197A}"/>
              </a:ext>
            </a:extLst>
          </p:cNvPr>
          <p:cNvCxnSpPr>
            <a:cxnSpLocks/>
          </p:cNvCxnSpPr>
          <p:nvPr/>
        </p:nvCxnSpPr>
        <p:spPr>
          <a:xfrm flipV="1">
            <a:off x="9677400" y="5067300"/>
            <a:ext cx="2819400" cy="1905000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1017C1A6-646A-E633-EAA3-BD0128AEE9EC}"/>
              </a:ext>
            </a:extLst>
          </p:cNvPr>
          <p:cNvCxnSpPr>
            <a:cxnSpLocks/>
          </p:cNvCxnSpPr>
          <p:nvPr/>
        </p:nvCxnSpPr>
        <p:spPr>
          <a:xfrm>
            <a:off x="6477000" y="7734300"/>
            <a:ext cx="1447800" cy="1219200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45D7DF7-EE9B-8D3E-A3ED-111B240ABBA2}"/>
              </a:ext>
            </a:extLst>
          </p:cNvPr>
          <p:cNvSpPr/>
          <p:nvPr/>
        </p:nvSpPr>
        <p:spPr bwMode="auto">
          <a:xfrm>
            <a:off x="5105400" y="6362700"/>
            <a:ext cx="1295400" cy="22449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398708" fontAlgn="base">
              <a:spcBef>
                <a:spcPct val="0"/>
              </a:spcBef>
              <a:spcAft>
                <a:spcPct val="0"/>
              </a:spcAft>
            </a:pPr>
            <a:endParaRPr lang="es-ES" sz="3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Title 1">
            <a:extLst>
              <a:ext uri="{FF2B5EF4-FFF2-40B4-BE49-F238E27FC236}">
                <a16:creationId xmlns:a16="http://schemas.microsoft.com/office/drawing/2014/main" id="{1F0DECCF-D03F-2E0B-0478-B40B493A3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495300"/>
            <a:ext cx="9677400" cy="830997"/>
          </a:xfrm>
        </p:spPr>
        <p:txBody>
          <a:bodyPr>
            <a:normAutofit/>
          </a:bodyPr>
          <a:lstStyle/>
          <a:p>
            <a:pPr algn="l"/>
            <a:r>
              <a:rPr lang="es-ES" sz="4800" dirty="0"/>
              <a:t>Cómo consume los datos el DBA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0B08626C-6F25-750C-6DB7-D4C403F097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0" y="7581900"/>
            <a:ext cx="881741" cy="881741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BFA5617-AAF0-37D8-1F08-BACB45957BFE}"/>
              </a:ext>
            </a:extLst>
          </p:cNvPr>
          <p:cNvGrpSpPr/>
          <p:nvPr/>
        </p:nvGrpSpPr>
        <p:grpSpPr>
          <a:xfrm>
            <a:off x="8077200" y="6134100"/>
            <a:ext cx="1524000" cy="1600200"/>
            <a:chOff x="8001000" y="5524500"/>
            <a:chExt cx="1676400" cy="19050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95E7DE4-BDDB-496A-1194-539B070A63A3}"/>
                </a:ext>
              </a:extLst>
            </p:cNvPr>
            <p:cNvSpPr/>
            <p:nvPr/>
          </p:nvSpPr>
          <p:spPr bwMode="auto">
            <a:xfrm>
              <a:off x="8001000" y="5524500"/>
              <a:ext cx="1676400" cy="1905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398708" fontAlgn="base">
                <a:spcBef>
                  <a:spcPct val="0"/>
                </a:spcBef>
                <a:spcAft>
                  <a:spcPct val="0"/>
                </a:spcAft>
              </a:pPr>
              <a:endParaRPr lang="es-ES" sz="300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30690AB1-90ED-9811-2D46-FAD8C0969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05800" y="5981700"/>
              <a:ext cx="990600" cy="99531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DFFD8EEF-D334-E90B-2A3A-6D4E3E7FD4D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4000" y="6515100"/>
            <a:ext cx="838200" cy="838200"/>
          </a:xfrm>
          <a:prstGeom prst="rect">
            <a:avLst/>
          </a:prstGeom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FCB141FA-DDB6-1956-E53E-C4241FF8E34F}"/>
              </a:ext>
            </a:extLst>
          </p:cNvPr>
          <p:cNvCxnSpPr>
            <a:cxnSpLocks/>
          </p:cNvCxnSpPr>
          <p:nvPr/>
        </p:nvCxnSpPr>
        <p:spPr>
          <a:xfrm>
            <a:off x="3276600" y="6972300"/>
            <a:ext cx="1676400" cy="609600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E3AA193E-230E-5499-6213-C09E3B910BBC}"/>
              </a:ext>
            </a:extLst>
          </p:cNvPr>
          <p:cNvCxnSpPr>
            <a:cxnSpLocks/>
          </p:cNvCxnSpPr>
          <p:nvPr/>
        </p:nvCxnSpPr>
        <p:spPr>
          <a:xfrm>
            <a:off x="3200400" y="5143500"/>
            <a:ext cx="4648200" cy="1371600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93BA958-EBF4-C763-33B0-FB1B473B45DD}"/>
              </a:ext>
            </a:extLst>
          </p:cNvPr>
          <p:cNvGrpSpPr/>
          <p:nvPr/>
        </p:nvGrpSpPr>
        <p:grpSpPr>
          <a:xfrm>
            <a:off x="12649200" y="4229100"/>
            <a:ext cx="5181600" cy="2895600"/>
            <a:chOff x="12496800" y="2781300"/>
            <a:chExt cx="5562600" cy="35814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B7FA9A5-1E09-1EF4-76D0-947FFA22BEC7}"/>
                </a:ext>
              </a:extLst>
            </p:cNvPr>
            <p:cNvSpPr/>
            <p:nvPr/>
          </p:nvSpPr>
          <p:spPr bwMode="auto">
            <a:xfrm>
              <a:off x="12496800" y="2781300"/>
              <a:ext cx="5562600" cy="3581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398708" fontAlgn="base">
                <a:spcBef>
                  <a:spcPct val="0"/>
                </a:spcBef>
                <a:spcAft>
                  <a:spcPct val="0"/>
                </a:spcAft>
              </a:pPr>
              <a:endParaRPr lang="es-ES" sz="300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000E5D4-206C-4330-8794-C28379F55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725400" y="3086100"/>
              <a:ext cx="4953000" cy="305632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F55924D-E416-A1B5-3170-98B513F9B24E}"/>
              </a:ext>
            </a:extLst>
          </p:cNvPr>
          <p:cNvGrpSpPr/>
          <p:nvPr/>
        </p:nvGrpSpPr>
        <p:grpSpPr>
          <a:xfrm>
            <a:off x="12649200" y="7277100"/>
            <a:ext cx="5181600" cy="2895600"/>
            <a:chOff x="12496800" y="6591300"/>
            <a:chExt cx="5562600" cy="358140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3221780-2F33-339D-D813-3782DE34B224}"/>
                </a:ext>
              </a:extLst>
            </p:cNvPr>
            <p:cNvSpPr/>
            <p:nvPr/>
          </p:nvSpPr>
          <p:spPr bwMode="auto">
            <a:xfrm>
              <a:off x="12496800" y="6591300"/>
              <a:ext cx="5562600" cy="3581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398708" fontAlgn="base">
                <a:spcBef>
                  <a:spcPct val="0"/>
                </a:spcBef>
                <a:spcAft>
                  <a:spcPct val="0"/>
                </a:spcAft>
              </a:pPr>
              <a:endParaRPr lang="es-ES" sz="300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CE5CB87-BFD7-013E-F52D-DCEFB533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25399" y="6896100"/>
              <a:ext cx="5182387" cy="31242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F93750C-2742-A6C1-2209-F88F2060925A}"/>
              </a:ext>
            </a:extLst>
          </p:cNvPr>
          <p:cNvGrpSpPr/>
          <p:nvPr/>
        </p:nvGrpSpPr>
        <p:grpSpPr>
          <a:xfrm>
            <a:off x="1219200" y="3543300"/>
            <a:ext cx="1899140" cy="4724400"/>
            <a:chOff x="1600200" y="2857500"/>
            <a:chExt cx="1899140" cy="47244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DAB8780-372F-E924-9EF8-0047C322C3D4}"/>
                </a:ext>
              </a:extLst>
            </p:cNvPr>
            <p:cNvSpPr/>
            <p:nvPr/>
          </p:nvSpPr>
          <p:spPr bwMode="auto">
            <a:xfrm>
              <a:off x="1600200" y="2857500"/>
              <a:ext cx="1899140" cy="472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398708" fontAlgn="base">
                <a:spcBef>
                  <a:spcPct val="0"/>
                </a:spcBef>
                <a:spcAft>
                  <a:spcPct val="0"/>
                </a:spcAft>
              </a:pPr>
              <a:endParaRPr lang="es-ES" sz="300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7D4A864-A465-A7A0-1BA2-DD876E067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981200" y="3298318"/>
              <a:ext cx="1083182" cy="1083182"/>
            </a:xfrm>
            <a:prstGeom prst="rect">
              <a:avLst/>
            </a:prstGeom>
          </p:spPr>
        </p:pic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A48568BB-CACD-2126-AF94-3C1F9EC73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81200" y="6057900"/>
              <a:ext cx="1143000" cy="1143000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14F672DB-C35B-715F-0059-143470390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81200" y="4686300"/>
              <a:ext cx="1143000" cy="1143000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453CF21-2064-8EE5-CF18-3745D3322C95}"/>
              </a:ext>
            </a:extLst>
          </p:cNvPr>
          <p:cNvGrpSpPr/>
          <p:nvPr/>
        </p:nvGrpSpPr>
        <p:grpSpPr>
          <a:xfrm>
            <a:off x="8077200" y="8267700"/>
            <a:ext cx="1524000" cy="1609557"/>
            <a:chOff x="8001000" y="7819857"/>
            <a:chExt cx="1676400" cy="19050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8991C0E-0E28-FAC3-3F74-4DB5DDD91034}"/>
                </a:ext>
              </a:extLst>
            </p:cNvPr>
            <p:cNvSpPr/>
            <p:nvPr/>
          </p:nvSpPr>
          <p:spPr bwMode="auto">
            <a:xfrm>
              <a:off x="8001000" y="7819857"/>
              <a:ext cx="1676400" cy="1905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398708" fontAlgn="base">
                <a:spcBef>
                  <a:spcPct val="0"/>
                </a:spcBef>
                <a:spcAft>
                  <a:spcPct val="0"/>
                </a:spcAft>
              </a:pPr>
              <a:endParaRPr lang="es-ES" sz="300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4F2C637-1D77-1167-315E-DB65EB6A9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29600" y="8277057"/>
              <a:ext cx="1143000" cy="107727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D8CD4C3D-7F3D-9C6F-932A-7B65CE87296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33762" y="3158544"/>
            <a:ext cx="1128838" cy="1146756"/>
          </a:xfrm>
          <a:prstGeom prst="rect">
            <a:avLst/>
          </a:prstGeom>
        </p:spPr>
      </p:pic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C3D2B393-6DEF-E8BA-2E7B-528B73839DB8}"/>
              </a:ext>
            </a:extLst>
          </p:cNvPr>
          <p:cNvCxnSpPr>
            <a:cxnSpLocks/>
          </p:cNvCxnSpPr>
          <p:nvPr/>
        </p:nvCxnSpPr>
        <p:spPr>
          <a:xfrm flipV="1">
            <a:off x="6477000" y="6819900"/>
            <a:ext cx="1371600" cy="685800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16BA1836-7221-29EE-453E-D53F463B072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58000" y="2781300"/>
            <a:ext cx="4160500" cy="1981200"/>
          </a:xfrm>
          <a:prstGeom prst="rect">
            <a:avLst/>
          </a:prstGeom>
        </p:spPr>
      </p:pic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5E6C9ADF-FF0F-4293-1619-BC49DED943C7}"/>
              </a:ext>
            </a:extLst>
          </p:cNvPr>
          <p:cNvCxnSpPr>
            <a:cxnSpLocks/>
          </p:cNvCxnSpPr>
          <p:nvPr/>
        </p:nvCxnSpPr>
        <p:spPr>
          <a:xfrm flipV="1">
            <a:off x="3200400" y="3695700"/>
            <a:ext cx="1143000" cy="990600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0C0AE40-2B67-021D-DBF8-B172B08A8AD3}"/>
              </a:ext>
            </a:extLst>
          </p:cNvPr>
          <p:cNvGrpSpPr/>
          <p:nvPr/>
        </p:nvGrpSpPr>
        <p:grpSpPr>
          <a:xfrm>
            <a:off x="12649200" y="1181100"/>
            <a:ext cx="5181600" cy="2895600"/>
            <a:chOff x="12649200" y="1181100"/>
            <a:chExt cx="5181600" cy="28956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14798AA-278B-EF33-EFA1-0F6C5286A30A}"/>
                </a:ext>
              </a:extLst>
            </p:cNvPr>
            <p:cNvSpPr/>
            <p:nvPr/>
          </p:nvSpPr>
          <p:spPr bwMode="auto">
            <a:xfrm>
              <a:off x="12649200" y="1181100"/>
              <a:ext cx="5181600" cy="2895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  <a:lumOff val="10000"/>
                </a:schemeClr>
              </a:solidFill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398708" fontAlgn="base">
                <a:spcBef>
                  <a:spcPct val="0"/>
                </a:spcBef>
                <a:spcAft>
                  <a:spcPct val="0"/>
                </a:spcAft>
              </a:pPr>
              <a:endParaRPr lang="es-ES" sz="300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0A2C5534-2CBF-F897-B055-FB0547C23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2801600" y="1485900"/>
              <a:ext cx="4724400" cy="2438400"/>
            </a:xfrm>
            <a:prstGeom prst="rect">
              <a:avLst/>
            </a:prstGeom>
          </p:spPr>
        </p:pic>
      </p:grp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83275FBB-FD39-3C07-89AE-75DB9193D276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6646985" y="-2306515"/>
            <a:ext cx="1371600" cy="10328030"/>
          </a:xfrm>
          <a:prstGeom prst="curvedConnector2">
            <a:avLst/>
          </a:prstGeom>
          <a:ln w="28575">
            <a:solidFill>
              <a:srgbClr val="C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ECB78084-E795-A757-81EE-4733147FB456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4208585" y="6227885"/>
            <a:ext cx="1676400" cy="5756030"/>
          </a:xfrm>
          <a:prstGeom prst="curvedConnector2">
            <a:avLst/>
          </a:prstGeom>
          <a:ln w="28575">
            <a:solidFill>
              <a:srgbClr val="C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96913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0209CD7-886B-2690-5610-FADCDC2B6C3E}"/>
              </a:ext>
            </a:extLst>
          </p:cNvPr>
          <p:cNvSpPr/>
          <p:nvPr/>
        </p:nvSpPr>
        <p:spPr>
          <a:xfrm>
            <a:off x="8382000" y="3162300"/>
            <a:ext cx="9753600" cy="7124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58001A-1856-013E-5629-E3562E01E9FC}"/>
              </a:ext>
            </a:extLst>
          </p:cNvPr>
          <p:cNvSpPr txBox="1">
            <a:spLocks/>
          </p:cNvSpPr>
          <p:nvPr/>
        </p:nvSpPr>
        <p:spPr>
          <a:xfrm>
            <a:off x="9448800" y="419100"/>
            <a:ext cx="8839200" cy="1352548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8800" b="1" dirty="0">
                <a:solidFill>
                  <a:srgbClr val="FF0000"/>
                </a:solidFill>
              </a:rPr>
              <a:t>PRÓXIMOS PASOS</a:t>
            </a:r>
            <a:endParaRPr lang="en-ID" sz="88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74688-4656-222A-62D0-464E44CFB210}"/>
              </a:ext>
            </a:extLst>
          </p:cNvPr>
          <p:cNvSpPr txBox="1"/>
          <p:nvPr/>
        </p:nvSpPr>
        <p:spPr>
          <a:xfrm>
            <a:off x="13639800" y="4283214"/>
            <a:ext cx="4343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/>
            </a:lvl1pPr>
          </a:lstStyle>
          <a:p>
            <a:r>
              <a:rPr lang="es-ES" dirty="0"/>
              <a:t>Somos visuales</a:t>
            </a:r>
          </a:p>
        </p:txBody>
      </p:sp>
      <p:pic>
        <p:nvPicPr>
          <p:cNvPr id="10" name="Picture 9" descr="A person hammering a nail into a wood plank&#10;&#10;Description automatically generated">
            <a:extLst>
              <a:ext uri="{FF2B5EF4-FFF2-40B4-BE49-F238E27FC236}">
                <a16:creationId xmlns:a16="http://schemas.microsoft.com/office/drawing/2014/main" id="{9DFB2D32-FA23-EA6F-0B5D-BC0B470548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200" y="5600700"/>
            <a:ext cx="2583543" cy="25835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3C12DF-C3A7-308B-6FDE-A490202C1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600" y="7886700"/>
            <a:ext cx="2568927" cy="22932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1EEE5C-FB05-BDE0-BBF7-A7AFDDECA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600" y="3390900"/>
            <a:ext cx="3126628" cy="28737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Room setup blog post cover image">
            <a:extLst>
              <a:ext uri="{FF2B5EF4-FFF2-40B4-BE49-F238E27FC236}">
                <a16:creationId xmlns:a16="http://schemas.microsoft.com/office/drawing/2014/main" id="{3F23F0C8-DE54-0BF7-4AAA-CB87DC1A7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24400" y="-16329"/>
            <a:ext cx="13860379" cy="10287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B739ADE-3EC5-D95B-C52E-F0D52C1711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06A2B6-D68B-459F-D8EC-E16A460BB215}"/>
              </a:ext>
            </a:extLst>
          </p:cNvPr>
          <p:cNvSpPr txBox="1"/>
          <p:nvPr/>
        </p:nvSpPr>
        <p:spPr>
          <a:xfrm>
            <a:off x="10058400" y="6355443"/>
            <a:ext cx="48768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dirty="0"/>
              <a:t>Hazlo con propósito, no porque se pueda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DD9469-D2D5-75B6-988F-D5072CEB0419}"/>
              </a:ext>
            </a:extLst>
          </p:cNvPr>
          <p:cNvSpPr txBox="1"/>
          <p:nvPr/>
        </p:nvSpPr>
        <p:spPr>
          <a:xfrm>
            <a:off x="13335000" y="8801100"/>
            <a:ext cx="4343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/>
            </a:lvl1pPr>
          </a:lstStyle>
          <a:p>
            <a:r>
              <a:rPr lang="es-ES" dirty="0"/>
              <a:t>¡Que tenga retorno!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FB41A6-53DA-061A-58E0-F3B6EA74A118}"/>
              </a:ext>
            </a:extLst>
          </p:cNvPr>
          <p:cNvGrpSpPr/>
          <p:nvPr/>
        </p:nvGrpSpPr>
        <p:grpSpPr>
          <a:xfrm>
            <a:off x="9982200" y="1714500"/>
            <a:ext cx="7010400" cy="1295400"/>
            <a:chOff x="10058400" y="8801100"/>
            <a:chExt cx="7010400" cy="12954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2743E2E-AD9C-53A9-5166-1208B3466F83}"/>
                </a:ext>
              </a:extLst>
            </p:cNvPr>
            <p:cNvSpPr/>
            <p:nvPr/>
          </p:nvSpPr>
          <p:spPr>
            <a:xfrm>
              <a:off x="10058400" y="8801100"/>
              <a:ext cx="7010400" cy="1295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CuadroTexto 21">
              <a:extLst>
                <a:ext uri="{FF2B5EF4-FFF2-40B4-BE49-F238E27FC236}">
                  <a16:creationId xmlns:a16="http://schemas.microsoft.com/office/drawing/2014/main" id="{F2F7CA3F-0BCB-451E-46DD-A59425A5FF51}"/>
                </a:ext>
              </a:extLst>
            </p:cNvPr>
            <p:cNvSpPr txBox="1"/>
            <p:nvPr/>
          </p:nvSpPr>
          <p:spPr>
            <a:xfrm>
              <a:off x="11642714" y="9207219"/>
              <a:ext cx="4892686" cy="508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703">
                  <a:solidFill>
                    <a:srgbClr val="000000"/>
                  </a:solidFill>
                  <a:latin typeface="Bricolage Grotesque"/>
                </a:defRPr>
              </a:lvl1pPr>
            </a:lstStyle>
            <a:p>
              <a:r>
                <a:rPr lang="es-ES" dirty="0">
                  <a:hlinkClick r:id="rId7"/>
                </a:rPr>
                <a:t>https://github.com/erincon01</a:t>
              </a:r>
              <a:r>
                <a:rPr lang="es-ES" dirty="0"/>
                <a:t> </a:t>
              </a: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D7AEFF0D-45AC-4C48-63FD-3684A9B0D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91800" y="9105900"/>
              <a:ext cx="685800" cy="6822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3768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4382" r="-8262" b="-2130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42359" y="9019483"/>
            <a:ext cx="8631232" cy="974212"/>
            <a:chOff x="0" y="0"/>
            <a:chExt cx="6188508" cy="698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88508" cy="698500"/>
            </a:xfrm>
            <a:custGeom>
              <a:avLst/>
              <a:gdLst/>
              <a:ahLst/>
              <a:cxnLst/>
              <a:rect l="l" t="t" r="r" b="b"/>
              <a:pathLst>
                <a:path w="6188508" h="698500">
                  <a:moveTo>
                    <a:pt x="6188508" y="349250"/>
                  </a:moveTo>
                  <a:lnTo>
                    <a:pt x="598530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985308" y="0"/>
                  </a:lnTo>
                  <a:lnTo>
                    <a:pt x="6188508" y="349250"/>
                  </a:lnTo>
                  <a:close/>
                </a:path>
              </a:pathLst>
            </a:custGeom>
            <a:solidFill>
              <a:srgbClr val="FFB72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38100"/>
              <a:ext cx="595990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8688647" y="0"/>
            <a:ext cx="9599353" cy="11887744"/>
          </a:xfrm>
          <a:custGeom>
            <a:avLst/>
            <a:gdLst/>
            <a:ahLst/>
            <a:cxnLst/>
            <a:rect l="l" t="t" r="r" b="b"/>
            <a:pathLst>
              <a:path w="9599353" h="11887744">
                <a:moveTo>
                  <a:pt x="0" y="11887744"/>
                </a:moveTo>
                <a:lnTo>
                  <a:pt x="9599353" y="11887744"/>
                </a:lnTo>
                <a:lnTo>
                  <a:pt x="9599353" y="0"/>
                </a:lnTo>
                <a:lnTo>
                  <a:pt x="0" y="0"/>
                </a:lnTo>
                <a:lnTo>
                  <a:pt x="0" y="1188774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128955" y="1476443"/>
            <a:ext cx="8915807" cy="891580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5"/>
              <a:stretch>
                <a:fillRect l="-27794" r="-355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233214" y="9171513"/>
            <a:ext cx="670152" cy="670152"/>
          </a:xfrm>
          <a:custGeom>
            <a:avLst/>
            <a:gdLst/>
            <a:ahLst/>
            <a:cxnLst/>
            <a:rect l="l" t="t" r="r" b="b"/>
            <a:pathLst>
              <a:path w="670152" h="670152">
                <a:moveTo>
                  <a:pt x="0" y="0"/>
                </a:moveTo>
                <a:lnTo>
                  <a:pt x="670152" y="0"/>
                </a:lnTo>
                <a:lnTo>
                  <a:pt x="670152" y="670152"/>
                </a:lnTo>
                <a:lnTo>
                  <a:pt x="0" y="6701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8484576" y="7914647"/>
            <a:ext cx="4744706" cy="474470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090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028842" y="1551763"/>
            <a:ext cx="4365652" cy="1025928"/>
          </a:xfrm>
          <a:custGeom>
            <a:avLst/>
            <a:gdLst/>
            <a:ahLst/>
            <a:cxnLst/>
            <a:rect l="l" t="t" r="r" b="b"/>
            <a:pathLst>
              <a:path w="4365652" h="1025928">
                <a:moveTo>
                  <a:pt x="0" y="0"/>
                </a:moveTo>
                <a:lnTo>
                  <a:pt x="4365653" y="0"/>
                </a:lnTo>
                <a:lnTo>
                  <a:pt x="4365653" y="1025928"/>
                </a:lnTo>
                <a:lnTo>
                  <a:pt x="0" y="10259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3773257" y="6076572"/>
            <a:ext cx="2523595" cy="2559139"/>
          </a:xfrm>
          <a:custGeom>
            <a:avLst/>
            <a:gdLst/>
            <a:ahLst/>
            <a:cxnLst/>
            <a:rect l="l" t="t" r="r" b="b"/>
            <a:pathLst>
              <a:path w="2523595" h="2559139">
                <a:moveTo>
                  <a:pt x="0" y="0"/>
                </a:moveTo>
                <a:lnTo>
                  <a:pt x="2523595" y="0"/>
                </a:lnTo>
                <a:lnTo>
                  <a:pt x="2523595" y="2559138"/>
                </a:lnTo>
                <a:lnTo>
                  <a:pt x="0" y="25591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028842" y="2320516"/>
            <a:ext cx="8115158" cy="2279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49"/>
              </a:lnSpc>
              <a:spcBef>
                <a:spcPct val="0"/>
              </a:spcBef>
            </a:pPr>
            <a:r>
              <a:rPr lang="en-US" sz="13321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MUCHAS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842" y="3795586"/>
            <a:ext cx="8713451" cy="2280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49"/>
              </a:lnSpc>
              <a:spcBef>
                <a:spcPct val="0"/>
              </a:spcBef>
            </a:pPr>
            <a:r>
              <a:rPr lang="en-US" sz="13321" b="1">
                <a:solidFill>
                  <a:srgbClr val="FF0909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GRACIAS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62196" y="9260448"/>
            <a:ext cx="4803469" cy="467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899" dirty="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  <a:hlinkClick r:id="rId10" tooltip="https://www2.cruzroja.es/colabora"/>
              </a:rPr>
              <a:t>www</a:t>
            </a:r>
            <a:r>
              <a:rPr lang="en-US" sz="2899" dirty="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2.cruzroja.es/colabora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167</Words>
  <Application>Microsoft Office PowerPoint</Application>
  <PresentationFormat>Custom</PresentationFormat>
  <Paragraphs>30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Aptos</vt:lpstr>
      <vt:lpstr>Montserrat Ultra-Bold</vt:lpstr>
      <vt:lpstr>Arial</vt:lpstr>
      <vt:lpstr>Bricolage Grotesque</vt:lpstr>
      <vt:lpstr>Calibri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Cómo consume los datos el DBA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Cruz roja</dc:title>
  <dc:creator>rober</dc:creator>
  <cp:lastModifiedBy>Eladio Rincón Herrera</cp:lastModifiedBy>
  <cp:revision>19</cp:revision>
  <dcterms:created xsi:type="dcterms:W3CDTF">2006-08-16T00:00:00Z</dcterms:created>
  <dcterms:modified xsi:type="dcterms:W3CDTF">2024-11-03T10:29:11Z</dcterms:modified>
  <dc:identifier>DAGVLBO4CrE</dc:identifier>
</cp:coreProperties>
</file>